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1"/>
    <p:sldMasterId id="2147483778" r:id="rId2"/>
    <p:sldMasterId id="2147488756" r:id="rId3"/>
  </p:sldMasterIdLst>
  <p:notesMasterIdLst>
    <p:notesMasterId r:id="rId12"/>
  </p:notesMasterIdLst>
  <p:handoutMasterIdLst>
    <p:handoutMasterId r:id="rId13"/>
  </p:handoutMasterIdLst>
  <p:sldIdLst>
    <p:sldId id="680" r:id="rId4"/>
    <p:sldId id="698" r:id="rId5"/>
    <p:sldId id="699" r:id="rId6"/>
    <p:sldId id="695" r:id="rId7"/>
    <p:sldId id="693" r:id="rId8"/>
    <p:sldId id="692" r:id="rId9"/>
    <p:sldId id="700" r:id="rId10"/>
    <p:sldId id="697" r:id="rId11"/>
  </p:sldIdLst>
  <p:sldSz cx="9144000" cy="6858000" type="screen4x3"/>
  <p:notesSz cx="6797675" cy="9928225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PT Astra Serif" pitchFamily="18" charset="-52"/>
      <p:regular r:id="rId18"/>
      <p:bold r:id="rId19"/>
      <p:italic r:id="rId20"/>
      <p:boldItalic r:id="rId21"/>
    </p:embeddedFont>
    <p:embeddedFont>
      <p:font typeface="Franklin Gothic Demi" pitchFamily="34" charset="0"/>
      <p:regular r:id="rId22"/>
      <p:italic r:id="rId23"/>
    </p:embeddedFont>
  </p:embeddedFontLst>
  <p:defaultTextStyle>
    <a:defPPr>
      <a:defRPr lang="ru-RU"/>
    </a:defPPr>
    <a:lvl1pPr algn="l" defTabSz="342900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2900" algn="l" defTabSz="342900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685800" algn="l" defTabSz="342900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28700" algn="l" defTabSz="342900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371600" algn="l" defTabSz="342900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14500" algn="l" defTabSz="6858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057400" algn="l" defTabSz="6858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2400300" algn="l" defTabSz="6858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2743200" algn="l" defTabSz="6858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8000"/>
    <a:srgbClr val="0931A3"/>
    <a:srgbClr val="4F4FFF"/>
    <a:srgbClr val="85A7D1"/>
    <a:srgbClr val="FF6969"/>
    <a:srgbClr val="FFA7A7"/>
    <a:srgbClr val="6969FF"/>
    <a:srgbClr val="0000AC"/>
    <a:srgbClr val="0033CC"/>
    <a:srgbClr val="007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323" autoAdjust="0"/>
    <p:restoredTop sz="88010" autoAdjust="0"/>
  </p:normalViewPr>
  <p:slideViewPr>
    <p:cSldViewPr snapToGrid="0" snapToObjects="1">
      <p:cViewPr>
        <p:scale>
          <a:sx n="90" d="100"/>
          <a:sy n="90" d="100"/>
        </p:scale>
        <p:origin x="-226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3482" y="-89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5A82B1-0444-404D-953D-0D89C58786AA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5C7D32E-7048-4F6B-A5FA-A355F656FE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633402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065692-F2B4-4FE1-9862-6BA686A722B7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11E6C74-D403-47A2-8C13-18241843CF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57723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1ED143-C932-4DFC-92AB-0A73DDC61C2A}" type="slidenum">
              <a:rPr lang="ru-RU" altLang="ru-RU" sz="1200" smtClean="0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ru-RU" altLang="ru-RU" sz="12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1ED143-C932-4DFC-92AB-0A73DDC61C2A}" type="slidenum">
              <a:rPr lang="ru-RU" altLang="ru-RU" sz="1200" smtClean="0">
                <a:solidFill>
                  <a:srgbClr val="000000"/>
                </a:solidFill>
                <a:cs typeface="Arial" pitchFamily="34" charset="0"/>
              </a:rPr>
              <a:pPr/>
              <a:t>2</a:t>
            </a:fld>
            <a:endParaRPr lang="ru-RU" altLang="ru-RU" sz="12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1ED143-C932-4DFC-92AB-0A73DDC61C2A}" type="slidenum">
              <a:rPr lang="ru-RU" altLang="ru-RU" sz="1200" smtClean="0">
                <a:solidFill>
                  <a:srgbClr val="000000"/>
                </a:solidFill>
                <a:cs typeface="Arial" pitchFamily="34" charset="0"/>
              </a:rPr>
              <a:pPr/>
              <a:t>3</a:t>
            </a:fld>
            <a:endParaRPr lang="ru-RU" altLang="ru-RU" sz="12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1ED143-C932-4DFC-92AB-0A73DDC61C2A}" type="slidenum">
              <a:rPr lang="ru-RU" altLang="ru-RU" sz="1200" smtClean="0">
                <a:solidFill>
                  <a:srgbClr val="000000"/>
                </a:solidFill>
                <a:cs typeface="Arial" pitchFamily="34" charset="0"/>
              </a:rPr>
              <a:pPr/>
              <a:t>4</a:t>
            </a:fld>
            <a:endParaRPr lang="ru-RU" altLang="ru-RU" sz="12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1ED143-C932-4DFC-92AB-0A73DDC61C2A}" type="slidenum">
              <a:rPr lang="ru-RU" altLang="ru-RU" sz="1200" smtClean="0">
                <a:solidFill>
                  <a:srgbClr val="000000"/>
                </a:solidFill>
                <a:cs typeface="Arial" pitchFamily="34" charset="0"/>
              </a:rPr>
              <a:pPr/>
              <a:t>5</a:t>
            </a:fld>
            <a:endParaRPr lang="ru-RU" altLang="ru-RU" sz="12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1ED143-C932-4DFC-92AB-0A73DDC61C2A}" type="slidenum">
              <a:rPr lang="ru-RU" altLang="ru-RU" sz="1200" smtClean="0">
                <a:solidFill>
                  <a:srgbClr val="000000"/>
                </a:solidFill>
                <a:cs typeface="Arial" pitchFamily="34" charset="0"/>
              </a:rPr>
              <a:pPr/>
              <a:t>6</a:t>
            </a:fld>
            <a:endParaRPr lang="ru-RU" altLang="ru-RU" sz="12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1ED143-C932-4DFC-92AB-0A73DDC61C2A}" type="slidenum">
              <a:rPr lang="ru-RU" altLang="ru-RU" sz="1200" smtClean="0">
                <a:solidFill>
                  <a:srgbClr val="000000"/>
                </a:solidFill>
                <a:cs typeface="Arial" pitchFamily="34" charset="0"/>
              </a:rPr>
              <a:pPr/>
              <a:t>7</a:t>
            </a:fld>
            <a:endParaRPr lang="ru-RU" altLang="ru-RU" sz="12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1ED143-C932-4DFC-92AB-0A73DDC61C2A}" type="slidenum">
              <a:rPr lang="ru-RU" altLang="ru-RU" sz="1200" smtClean="0">
                <a:solidFill>
                  <a:srgbClr val="000000"/>
                </a:solidFill>
                <a:cs typeface="Arial" pitchFamily="34" charset="0"/>
              </a:rPr>
              <a:pPr/>
              <a:t>8</a:t>
            </a:fld>
            <a:endParaRPr lang="ru-RU" altLang="ru-RU" sz="12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1980-4997-40A3-B3A2-DD61B30AD3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1615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09DD-B1E3-4953-8905-4D120B097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8249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88623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D9F1-0C61-4550-B719-CE29F08DF9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7777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3" y="1981200"/>
            <a:ext cx="381586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1551-9090-47FE-A0F8-8C0CB8517A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83728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606F-23F8-46E4-B909-353B35B15D50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361977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D0BC-AA49-438A-8C04-EFC41118830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43797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256C-68D8-47EE-8ACE-FAC3534513C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176333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CC74-E3A3-4B5F-B620-4F29159B653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374701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5DC-7AB3-46B5-83ED-FCC423473B1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2666592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35CC-0902-4D5F-8F8A-6400CC3A065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201066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9D853-A2EC-4CD7-8143-28FDED862C1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72530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3CE25-4295-4A54-AD69-8E54A6B94C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57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3548B-7BC2-4C53-87A4-1F31CE227AA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159276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930A-D913-4A6D-9857-05BC469C5C7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247485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CDAE-0F1B-44BA-B86B-312DE7D273B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3508495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3843-036B-4108-9CB8-B56958DAC64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1448611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5563" y="3528221"/>
            <a:ext cx="8229600" cy="966047"/>
          </a:xfrm>
          <a:prstGeom prst="rect">
            <a:avLst/>
          </a:prstGeom>
        </p:spPr>
        <p:txBody>
          <a:bodyPr/>
          <a:lstStyle>
            <a:lvl1pPr algn="ctr">
              <a:defRPr lang="en-US" sz="18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563" y="479198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8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4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4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4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4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45563" y="576694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7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4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4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4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4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6400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3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00A6-1A8C-4D22-A704-972634C12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3709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1981200"/>
            <a:ext cx="3815862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7D50-C2DA-40EE-829E-1C6ACCB2D1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65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066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90" y="1535115"/>
            <a:ext cx="4041531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90" y="2174875"/>
            <a:ext cx="40415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3E7CC-C6F0-45B0-93EF-734EF1D05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3207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254F4-2D5A-4FA0-BAB5-7BE92CB59E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3332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4205-8E1E-4524-B63D-5053D28E66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6347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435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435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D924-C3E9-434A-916A-5A7902C04E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4109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3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42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7F14F-8FC4-4BCA-B489-4E66A6BA40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1044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0">
              <a:schemeClr val="accent3">
                <a:alpha val="0"/>
                <a:lumMod val="0"/>
                <a:lumOff val="100000"/>
              </a:scheme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Название 1"/>
          <p:cNvSpPr txBox="1">
            <a:spLocks/>
          </p:cNvSpPr>
          <p:nvPr/>
        </p:nvSpPr>
        <p:spPr bwMode="auto">
          <a:xfrm>
            <a:off x="685800" y="4079877"/>
            <a:ext cx="7772400" cy="1336675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Dem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Dem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Dem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Dem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ranklin Gothic Dem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0">
              <a:schemeClr val="accent3">
                <a:alpha val="0"/>
                <a:lumMod val="0"/>
                <a:lumOff val="100000"/>
              </a:scheme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597651"/>
            <a:ext cx="2895600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9"/>
            <a:ext cx="19050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8BCA3D7-A0BD-420E-8D49-CC693AB279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37" r:id="rId1"/>
    <p:sldLayoutId id="2147488938" r:id="rId2"/>
    <p:sldLayoutId id="2147488939" r:id="rId3"/>
    <p:sldLayoutId id="2147488940" r:id="rId4"/>
    <p:sldLayoutId id="2147488941" r:id="rId5"/>
    <p:sldLayoutId id="2147488942" r:id="rId6"/>
    <p:sldLayoutId id="2147488943" r:id="rId7"/>
    <p:sldLayoutId id="2147488944" r:id="rId8"/>
    <p:sldLayoutId id="2147488945" r:id="rId9"/>
    <p:sldLayoutId id="2147488946" r:id="rId10"/>
    <p:sldLayoutId id="2147488947" r:id="rId11"/>
    <p:sldLayoutId id="21474889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0">
              <a:schemeClr val="accent3">
                <a:alpha val="0"/>
                <a:lumMod val="0"/>
                <a:lumOff val="100000"/>
              </a:scheme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E12453-F6F8-46BD-91E4-A0D1FB822F60}" type="datetimeFigureOut">
              <a:rPr lang="ru-RU"/>
              <a:pPr>
                <a:defRPr/>
              </a:pPr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269F60B-C334-4912-BE6D-17ECF81FC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49" r:id="rId1"/>
    <p:sldLayoutId id="2147488950" r:id="rId2"/>
    <p:sldLayoutId id="2147488951" r:id="rId3"/>
    <p:sldLayoutId id="2147488952" r:id="rId4"/>
    <p:sldLayoutId id="2147488953" r:id="rId5"/>
    <p:sldLayoutId id="2147488954" r:id="rId6"/>
    <p:sldLayoutId id="2147488955" r:id="rId7"/>
    <p:sldLayoutId id="2147488956" r:id="rId8"/>
    <p:sldLayoutId id="2147488957" r:id="rId9"/>
    <p:sldLayoutId id="2147488958" r:id="rId10"/>
    <p:sldLayoutId id="2147488959" r:id="rId11"/>
    <p:sldLayoutId id="21474889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143000" y="6457953"/>
            <a:ext cx="6858000" cy="40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hangingPunct="1"/>
            <a:r>
              <a:rPr lang="ru-RU" alt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сентября 2022 </a:t>
            </a:r>
            <a:r>
              <a:rPr lang="ru-RU" alt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7877" y="2958855"/>
            <a:ext cx="794824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3" name="Title 1"/>
          <p:cNvSpPr txBox="1">
            <a:spLocks/>
          </p:cNvSpPr>
          <p:nvPr/>
        </p:nvSpPr>
        <p:spPr bwMode="auto">
          <a:xfrm>
            <a:off x="870439" y="4564065"/>
            <a:ext cx="3777854" cy="1637443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первого заместителя министра – начальника управления лесного хозяйства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Д.Н. Трошин</a:t>
            </a:r>
            <a:endParaRPr lang="ru-RU" sz="1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2836986"/>
            <a:ext cx="9144000" cy="1641231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создании лесопаркового зелёного пояса 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Вольска» </a:t>
            </a:r>
            <a:endParaRPr lang="ru-RU" sz="27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97877" y="4431323"/>
            <a:ext cx="794824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3"/>
          <p:cNvGrpSpPr>
            <a:grpSpLocks noChangeAspect="1"/>
          </p:cNvGrpSpPr>
          <p:nvPr/>
        </p:nvGrpSpPr>
        <p:grpSpPr bwMode="auto">
          <a:xfrm>
            <a:off x="3491636" y="600889"/>
            <a:ext cx="2160728" cy="2135567"/>
            <a:chOff x="885824" y="1362075"/>
            <a:chExt cx="3214689" cy="2935288"/>
          </a:xfrm>
        </p:grpSpPr>
        <p:sp>
          <p:nvSpPr>
            <p:cNvPr id="12" name="Овал 11"/>
            <p:cNvSpPr/>
            <p:nvPr/>
          </p:nvSpPr>
          <p:spPr>
            <a:xfrm>
              <a:off x="885824" y="1437726"/>
              <a:ext cx="3214689" cy="2859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1362075"/>
              <a:ext cx="3148013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le 1"/>
          <p:cNvSpPr txBox="1">
            <a:spLocks/>
          </p:cNvSpPr>
          <p:nvPr/>
        </p:nvSpPr>
        <p:spPr>
          <a:xfrm>
            <a:off x="597877" y="165480"/>
            <a:ext cx="7948247" cy="402457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ru-RU" sz="1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ПРИРОДНЫХ  РЕСУРСОВ  И  ЭКОЛОГИИ  САРАТОВСКОЙ  ОБЛАСТИ</a:t>
            </a:r>
            <a:endParaRPr lang="ru-RU" sz="1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2505467"/>
            <a:ext cx="9144000" cy="1641231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Лесопарковые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зеленые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зоны с ограниченным режимом природопользования и иной хозяйственной деятельности, включающие в себя территории, на которых расположены леса, водные объекты или их части, природные ландшафты, и территории зеленого фонда в границах городских населенных пунктов, которые прилегают к указанным лесам или составляют с ними единую естественную экологическую систему и выполняют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средообразующие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природоохранные, экологические, санитарно-гигиенические и рекреационные функции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Aft>
                <a:spcPts val="450"/>
              </a:spcAft>
              <a:defRPr/>
            </a:pP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10.01.2002 года № 7-ФЗ «Об охране окружающей среды».</a:t>
            </a:r>
          </a:p>
        </p:txBody>
      </p:sp>
      <p:pic>
        <p:nvPicPr>
          <p:cNvPr id="13" name="Рисунок 1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122" cy="792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180194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2836986"/>
            <a:ext cx="8463280" cy="1641231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лесопаркового зеленого пояса разделено </a:t>
            </a:r>
            <a:endParaRPr lang="ru-RU" sz="22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ru-RU" sz="22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этапы:</a:t>
            </a:r>
          </a:p>
          <a:p>
            <a:pPr marL="630238" algn="just" eaLnBrk="1" hangingPunct="1">
              <a:spcAft>
                <a:spcPts val="450"/>
              </a:spcAft>
              <a:defRPr/>
            </a:pP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Подача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заинтересованным лицом ходатайства о создании лесопаркового зеленого пояса в Общественную Палату Саратовской 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algn="just" eaLnBrk="1" hangingPunct="1">
              <a:spcAft>
                <a:spcPts val="450"/>
              </a:spcAft>
              <a:defRPr/>
            </a:pP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слушаний, на которых одобряется или не одобряется создание зеленого пояса. Результаты закрепляются протоколом, который в течение 10 дней с момента проведения слушаний, размещается в информационно-коммуникационной сети «Интернет»;</a:t>
            </a:r>
          </a:p>
          <a:p>
            <a:pPr marL="630238" algn="just" eaLnBrk="1" hangingPunct="1">
              <a:spcAft>
                <a:spcPts val="450"/>
              </a:spcAft>
              <a:defRPr/>
            </a:pP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одобрения,  ходатайство с материалами, а также протокол направляется в Саратовскую областную Думу, для принятия решения о создании лесопаркового зеленого пояса.</a:t>
            </a:r>
          </a:p>
          <a:p>
            <a:pPr marL="630238" algn="just" eaLnBrk="1" hangingPunct="1">
              <a:spcAft>
                <a:spcPts val="450"/>
              </a:spcAft>
              <a:defRPr/>
            </a:pP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В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 одобрения ходатайство возвращается 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заявителю.</a:t>
            </a:r>
          </a:p>
          <a:p>
            <a:pPr marL="630238" algn="just" eaLnBrk="1" hangingPunct="1">
              <a:spcAft>
                <a:spcPts val="450"/>
              </a:spcAft>
              <a:defRPr/>
            </a:pP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Саратовская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Дума в течение 40 дней с момента поступления обращения из Общественной Палаты Саратовской области принимает решение о создании лесопаркового зеленого пояса и о его 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площади.</a:t>
            </a: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algn="just" eaLnBrk="1" hangingPunct="1">
              <a:spcAft>
                <a:spcPts val="450"/>
              </a:spcAft>
              <a:defRPr/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Министерство </a:t>
            </a: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ресурсов и экологии  в течение 180 дней с момента принятия Саратовской областной Думой решения о создании лесопаркового зеленого пояса, устанавливает его границы.</a:t>
            </a:r>
          </a:p>
        </p:txBody>
      </p:sp>
      <p:pic>
        <p:nvPicPr>
          <p:cNvPr id="13" name="Рисунок 1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122" cy="792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46743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accent3">
                <a:alpha val="0"/>
                <a:lumMod val="0"/>
                <a:lumOff val="100000"/>
              </a:scheme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0"/>
            <a:ext cx="9144000" cy="1044711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лесопаркового зеленого пояса</a:t>
            </a:r>
            <a:endParaRPr lang="ru-RU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98002" y="165480"/>
            <a:ext cx="7948247" cy="402457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endParaRPr lang="ru-RU" sz="1400" dirty="0">
              <a:solidFill>
                <a:srgbClr val="4F4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795119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 территориях, входящих в состав лесопарковых зеленых поясов, запрещаются:</a:t>
            </a:r>
          </a:p>
          <a:p>
            <a:pPr algn="just"/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1) использование токсичных химических препаратов, в том числе в целях охраны и защиты лесов, пестицидов, </a:t>
            </a:r>
            <a:r>
              <a:rPr lang="ru-RU" sz="1600" dirty="0" err="1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агрохимикатов</a:t>
            </a:r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радиоактивных веществ;</a:t>
            </a:r>
          </a:p>
          <a:p>
            <a:pPr algn="just"/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2) размещение отходов производства и потребления I - III классов опасности;</a:t>
            </a:r>
          </a:p>
          <a:p>
            <a:pPr algn="just"/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3) размещение объектов, оказывающих негативное воздействие на окружающую среду, отнесенных в соответствии с настоящим Федеральным законом к объектам I категории;</a:t>
            </a:r>
          </a:p>
          <a:p>
            <a:pPr algn="just"/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4) создание объектов, не связанных с созданием объектов лесной инфраструктуры, для переработки древесины;</a:t>
            </a:r>
          </a:p>
          <a:p>
            <a:pPr algn="just"/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5) разработка месторождений полезных ископаемых, за исключением разработки месторождений минеральных вод и лечебных грязей, использования других природных лечебных ресурсов;</a:t>
            </a:r>
          </a:p>
          <a:p>
            <a:pPr algn="just"/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6) создание объектов капитального строительства (за исключением гидротехнических сооружений, линий связи, линий электропередачи, трубопроводов, автомобильных дорог, железнодорожных линий, других линейных объектов и являющихся неотъемлемой технологической частью указанных объектов зданий, строений, сооружений, а также за исключением объектов здравоохранения, образования, объектов для осуществления рекреационной деятельности, туризма, физкультурно-оздоровительной и спортивной деятельности);</a:t>
            </a:r>
          </a:p>
          <a:p>
            <a:pPr algn="just"/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7) строительство животноводческих и птицеводческих комплексов и ферм, устройство навозохранилищ;</a:t>
            </a:r>
          </a:p>
          <a:p>
            <a:pPr algn="just"/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8) размещение скотомогильников;</a:t>
            </a:r>
          </a:p>
          <a:p>
            <a:pPr algn="just"/>
            <a:r>
              <a:rPr lang="ru-RU" sz="1600" dirty="0">
                <a:ln w="10160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9) размещение складов ядохимикатов и минеральных удобрений.</a:t>
            </a: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122" cy="792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54363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122" cy="792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" name="Рисунок 7" descr="РИС 2.jpg"/>
          <p:cNvPicPr>
            <a:picLocks noChangeAspect="1"/>
          </p:cNvPicPr>
          <p:nvPr/>
        </p:nvPicPr>
        <p:blipFill>
          <a:blip r:embed="rId4"/>
          <a:srcRect l="4120" t="12457" r="2440" b="18439"/>
          <a:stretch>
            <a:fillRect/>
          </a:stretch>
        </p:blipFill>
        <p:spPr>
          <a:xfrm>
            <a:off x="2941895" y="528488"/>
            <a:ext cx="5914766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14300" y="2267465"/>
            <a:ext cx="2657475" cy="2323071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план города Вольска,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муниципального образования город Вольск Вольского муниципального района Саратовской области от 11.06.2011 г. № 37/2-214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122" cy="792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79350" y="2072074"/>
            <a:ext cx="3116933" cy="2713852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Земельные участки расположены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в границах муниципального образования г. Вольск</a:t>
            </a:r>
            <a:r>
              <a:rPr lang="ru-RU" altLang="ru-RU" sz="18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, общей площадью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85304 </a:t>
            </a:r>
            <a:r>
              <a:rPr lang="ru-RU" altLang="ru-RU" sz="18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м2, имеет категорию земель – земли населенных пунктов, с видом разрешенного использования – для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организации особо охраняемой территории местного значения</a:t>
            </a:r>
            <a:r>
              <a:rPr lang="ru-RU" altLang="ru-RU" sz="18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, и имеют кадастровые номера: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 64:42:010341:78, 64:42:010228:113, 64:42:010235:407</a:t>
            </a:r>
            <a:endParaRPr lang="ru-RU" sz="1800" b="1" dirty="0"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Рис 1  презентация Po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759" y="481348"/>
            <a:ext cx="5826641" cy="6166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37" y="1626781"/>
            <a:ext cx="138223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ГЛФ, </a:t>
            </a:r>
            <a:r>
              <a:rPr lang="ru-RU" sz="1300" b="1" dirty="0" err="1" smtClean="0">
                <a:latin typeface="PT Astra Serif" pitchFamily="18" charset="-52"/>
                <a:ea typeface="PT Astra Serif" pitchFamily="18" charset="-52"/>
              </a:rPr>
              <a:t>Вольское</a:t>
            </a:r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 лесничество, Городское участковое лесничество, квартал</a:t>
            </a:r>
            <a:r>
              <a:rPr lang="ru-RU" sz="13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88</a:t>
            </a:r>
            <a:endParaRPr lang="ru-RU" sz="1300" dirty="0" smtClean="0">
              <a:latin typeface="PT Astra Serif" pitchFamily="18" charset="-52"/>
              <a:ea typeface="PT Astra Serif" pitchFamily="18" charset="-52"/>
            </a:endParaRPr>
          </a:p>
          <a:p>
            <a:endParaRPr lang="ru-RU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5656522" y="3572541"/>
            <a:ext cx="141413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Лесопарковый зелёный пояс г. Вольска</a:t>
            </a:r>
            <a:endParaRPr lang="ru-RU" sz="1300" dirty="0" smtClean="0">
              <a:latin typeface="PT Astra Serif" pitchFamily="18" charset="-52"/>
              <a:ea typeface="PT Astra Serif" pitchFamily="18" charset="-52"/>
            </a:endParaRPr>
          </a:p>
          <a:p>
            <a:endParaRPr lang="ru-RU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989396" y="5343307"/>
            <a:ext cx="1797050" cy="1304925"/>
          </a:xfrm>
          <a:prstGeom prst="wedgeRoundRectCallout">
            <a:avLst>
              <a:gd name="adj1" fmla="val 171032"/>
              <a:gd name="adj2" fmla="val -3594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spcAft>
                <a:spcPts val="1000"/>
              </a:spcAft>
            </a:pPr>
            <a:r>
              <a:rPr lang="ru-RU" sz="1300" b="1" dirty="0" smtClean="0">
                <a:latin typeface="PT Astra Serif" pitchFamily="18" charset="-52"/>
                <a:ea typeface="PT Astra Serif" pitchFamily="18" charset="-52"/>
              </a:rPr>
              <a:t>Земельные участки с кадастровыми номерами 64:42:010341:78, 64:42:010228:113, 64:42:010235:407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Astra Serif" pitchFamily="18" charset="-52"/>
              <a:ea typeface="PT Astra Serif" pitchFamily="18" charset="-52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1550" y="481348"/>
            <a:ext cx="4133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122" cy="792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Рисунок 13" descr="приказ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53" y="2143116"/>
            <a:ext cx="3130333" cy="4243387"/>
          </a:xfrm>
          <a:prstGeom prst="rect">
            <a:avLst/>
          </a:prstGeom>
        </p:spPr>
      </p:pic>
      <p:pic>
        <p:nvPicPr>
          <p:cNvPr id="16" name="Рисунок 15" descr="Продолжение приказ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143116"/>
            <a:ext cx="3124200" cy="4255637"/>
          </a:xfrm>
          <a:prstGeom prst="rect">
            <a:avLst/>
          </a:prstGeom>
        </p:spPr>
      </p:pic>
      <p:pic>
        <p:nvPicPr>
          <p:cNvPr id="15" name="Рисунок 14" descr="Приказ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2143116"/>
            <a:ext cx="2946179" cy="424338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28020" y="1209674"/>
            <a:ext cx="3029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Ходатайства о создании лесопаркового зеленого пояса</a:t>
            </a:r>
            <a:endParaRPr lang="ru-RU" altLang="ru-RU" sz="1600" b="1" dirty="0"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983038" y="1209674"/>
            <a:ext cx="48847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r>
              <a:rPr lang="ru-RU" altLang="ru-RU" sz="16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Участок полностью подходит под требования Закона </a:t>
            </a:r>
            <a:r>
              <a:rPr lang="ru-RU" altLang="ru-RU" sz="16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«</a:t>
            </a:r>
            <a:r>
              <a:rPr lang="ru-RU" altLang="ru-RU" sz="16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Об охране окружающей среды и создания на нем лесопаркового зеленого пояса»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143000" y="6457953"/>
            <a:ext cx="6858000" cy="40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hangingPunct="1"/>
            <a:r>
              <a:rPr lang="ru-RU" alt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altLang="ru-RU" sz="1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сентября 2022 </a:t>
            </a:r>
            <a:r>
              <a:rPr lang="ru-RU" altLang="ru-RU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7877" y="2958855"/>
            <a:ext cx="794824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3" name="Title 1"/>
          <p:cNvSpPr txBox="1">
            <a:spLocks/>
          </p:cNvSpPr>
          <p:nvPr/>
        </p:nvSpPr>
        <p:spPr bwMode="auto">
          <a:xfrm>
            <a:off x="870439" y="4564065"/>
            <a:ext cx="3777854" cy="1637443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первого заместителя министра – начальника управления лесного хозяйства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Д.Н. Трошин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2836986"/>
            <a:ext cx="9144000" cy="1641231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создании лесопаркового зелёного пояса 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Вольска» </a:t>
            </a:r>
            <a:endParaRPr lang="ru-RU" sz="27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97877" y="4431323"/>
            <a:ext cx="7948247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3"/>
          <p:cNvGrpSpPr>
            <a:grpSpLocks noChangeAspect="1"/>
          </p:cNvGrpSpPr>
          <p:nvPr/>
        </p:nvGrpSpPr>
        <p:grpSpPr bwMode="auto">
          <a:xfrm>
            <a:off x="3491636" y="600889"/>
            <a:ext cx="2160728" cy="2135567"/>
            <a:chOff x="885824" y="1362075"/>
            <a:chExt cx="3214689" cy="2935288"/>
          </a:xfrm>
        </p:grpSpPr>
        <p:sp>
          <p:nvSpPr>
            <p:cNvPr id="12" name="Овал 11"/>
            <p:cNvSpPr/>
            <p:nvPr/>
          </p:nvSpPr>
          <p:spPr>
            <a:xfrm>
              <a:off x="885824" y="1437726"/>
              <a:ext cx="3214689" cy="28596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1362075"/>
              <a:ext cx="3148013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le 1"/>
          <p:cNvSpPr txBox="1">
            <a:spLocks/>
          </p:cNvSpPr>
          <p:nvPr/>
        </p:nvSpPr>
        <p:spPr>
          <a:xfrm>
            <a:off x="597877" y="165480"/>
            <a:ext cx="7948247" cy="402457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ru-RU" sz="1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ПРИРОДНЫХ  РЕСУРСОВ  И  ЭКОЛОГИИ  САРАТОВСКОЙ  ОБЛАСТИ</a:t>
            </a:r>
            <a:endParaRPr lang="ru-RU" sz="1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377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инэнерго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635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63500" dir="2212194" algn="ctr" rotWithShape="0">
                  <a:srgbClr val="C8C8FC">
                    <a:alpha val="50000"/>
                  </a:srgbClr>
                </a:outerShdw>
              </a:effectLst>
            </a14:hiddenEffects>
          </a:ext>
        </a:extLst>
      </a:spPr>
      <a:bodyPr vert="horz" wrap="none" lIns="72000" tIns="10800" rIns="72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635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63500" dir="2212194" algn="ctr" rotWithShape="0">
                  <a:srgbClr val="C8C8FC">
                    <a:alpha val="50000"/>
                  </a:srgbClr>
                </a:outerShdw>
              </a:effectLst>
            </a14:hiddenEffects>
          </a:ext>
        </a:extLst>
      </a:spPr>
      <a:bodyPr vert="horz" wrap="none" lIns="72000" tIns="10800" rIns="72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mto2-1.potx</Template>
  <TotalTime>21677</TotalTime>
  <Words>651</Words>
  <Application>Microsoft Office PowerPoint</Application>
  <PresentationFormat>Экран (4:3)</PresentationFormat>
  <Paragraphs>57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Calibri</vt:lpstr>
      <vt:lpstr>PT Astra Serif</vt:lpstr>
      <vt:lpstr>Franklin Gothic Demi</vt:lpstr>
      <vt:lpstr>Custom Design</vt:lpstr>
      <vt:lpstr>1_Оформление по умолчанию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МИНПРИРОДЫ САРАТОВСКОЙ ОБЛ</dc:title>
  <dc:creator>Alexander</dc:creator>
  <cp:lastModifiedBy>User</cp:lastModifiedBy>
  <cp:revision>1869</cp:revision>
  <cp:lastPrinted>2017-11-30T11:42:55Z</cp:lastPrinted>
  <dcterms:created xsi:type="dcterms:W3CDTF">2012-01-18T14:46:46Z</dcterms:created>
  <dcterms:modified xsi:type="dcterms:W3CDTF">2022-09-21T12:17:29Z</dcterms:modified>
</cp:coreProperties>
</file>